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57" r:id="rId3"/>
    <p:sldId id="258" r:id="rId4"/>
    <p:sldId id="269" r:id="rId5"/>
    <p:sldId id="264" r:id="rId6"/>
    <p:sldId id="265" r:id="rId7"/>
    <p:sldId id="270" r:id="rId8"/>
    <p:sldId id="266" r:id="rId9"/>
    <p:sldId id="267" r:id="rId10"/>
    <p:sldId id="268" r:id="rId11"/>
    <p:sldId id="263" r:id="rId12"/>
  </p:sldIdLst>
  <p:sldSz cx="9144000" cy="5715000" type="screen16x10"/>
  <p:notesSz cx="6858000" cy="9144000"/>
  <p:embeddedFontLst>
    <p:embeddedFont>
      <p:font typeface="Fira Code" panose="020B0809050000020004" pitchFamily="49" charset="0"/>
      <p:regular r:id="rId14"/>
      <p:bold r:id="rId15"/>
    </p:embeddedFont>
    <p:embeddedFont>
      <p:font typeface="Fira Code Light" panose="020B0809050000020004" pitchFamily="49" charset="0"/>
      <p:regular r:id="rId16"/>
      <p:bold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Ubuntu" panose="020B0504030602030204" pitchFamily="34" charset="0"/>
      <p:regular r:id="rId22"/>
      <p:bold r:id="rId23"/>
      <p:italic r:id="rId24"/>
      <p:boldItalic r:id="rId25"/>
    </p:embeddedFont>
    <p:embeddedFont>
      <p:font typeface="Ubuntu Light" panose="020B0304030602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27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23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7e3f2783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7e3f2783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231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615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039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416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30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06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ap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 | capitulo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a 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ização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4" y="4459650"/>
            <a:ext cx="2907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Lógica de Programação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	</a:t>
            </a:r>
            <a:endParaRPr sz="13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277027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pt-BR" sz="1600" dirty="0">
                <a:solidFill>
                  <a:srgbClr val="A6F750"/>
                </a:solidFill>
                <a:latin typeface="Ubuntu Light"/>
              </a:rPr>
              <a:t>Estrutura de Repetição</a:t>
            </a:r>
          </a:p>
        </p:txBody>
      </p:sp>
      <p:sp>
        <p:nvSpPr>
          <p:cNvPr id="62" name="Google Shape;62;p14"/>
          <p:cNvSpPr txBox="1"/>
          <p:nvPr/>
        </p:nvSpPr>
        <p:spPr>
          <a:xfrm>
            <a:off x="951571" y="1380203"/>
            <a:ext cx="7077307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 err="1">
                <a:solidFill>
                  <a:srgbClr val="2E95D3"/>
                </a:solidFill>
                <a:effectLst/>
                <a:latin typeface="Söhne Mono"/>
              </a:rPr>
              <a:t>while</a:t>
            </a:r>
            <a:r>
              <a:rPr lang="pt-BR" b="0" i="0" dirty="0">
                <a:solidFill>
                  <a:srgbClr val="FFFFFF"/>
                </a:solidFill>
                <a:effectLst/>
                <a:latin typeface="Söhne Mono"/>
              </a:rPr>
              <a:t> (condição) { </a:t>
            </a:r>
            <a:r>
              <a:rPr lang="pt-BR" b="0" i="0" dirty="0">
                <a:solidFill>
                  <a:srgbClr val="00B050"/>
                </a:solidFill>
                <a:effectLst/>
                <a:latin typeface="Söhne Mono"/>
              </a:rPr>
              <a:t>// Código a ser re</a:t>
            </a:r>
            <a:r>
              <a:rPr lang="pt-BR" dirty="0">
                <a:solidFill>
                  <a:srgbClr val="00B050"/>
                </a:solidFill>
                <a:latin typeface="Söhne Mono"/>
              </a:rPr>
              <a:t>petido </a:t>
            </a:r>
            <a:r>
              <a:rPr lang="pt-BR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FFFFFF"/>
              </a:solidFill>
              <a:latin typeface="Söhne Mono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2E95D3"/>
                </a:solidFill>
                <a:effectLst/>
                <a:latin typeface="Söhne Mono"/>
              </a:rPr>
              <a:t>do</a:t>
            </a:r>
            <a:r>
              <a:rPr lang="pt-BR" b="0" i="0" dirty="0">
                <a:solidFill>
                  <a:srgbClr val="FFFFFF"/>
                </a:solidFill>
                <a:effectLst/>
                <a:latin typeface="Söhne Mono"/>
              </a:rPr>
              <a:t> { </a:t>
            </a:r>
            <a:r>
              <a:rPr lang="pt-BR" dirty="0">
                <a:solidFill>
                  <a:srgbClr val="00B050"/>
                </a:solidFill>
                <a:latin typeface="Söhne Mono"/>
              </a:rPr>
              <a:t>// Código a ser repetido </a:t>
            </a:r>
            <a:r>
              <a:rPr lang="pt-BR" b="0" i="0" dirty="0">
                <a:solidFill>
                  <a:srgbClr val="FFFFFF"/>
                </a:solidFill>
                <a:effectLst/>
                <a:latin typeface="Söhne Mono"/>
              </a:rPr>
              <a:t>} </a:t>
            </a:r>
            <a:r>
              <a:rPr lang="pt-BR" b="0" i="0" dirty="0" err="1">
                <a:solidFill>
                  <a:srgbClr val="2E95D3"/>
                </a:solidFill>
                <a:effectLst/>
                <a:latin typeface="Söhne Mono"/>
              </a:rPr>
              <a:t>while</a:t>
            </a:r>
            <a:r>
              <a:rPr lang="pt-BR" b="0" i="0" dirty="0">
                <a:solidFill>
                  <a:srgbClr val="FFFFFF"/>
                </a:solidFill>
                <a:effectLst/>
                <a:latin typeface="Söhne Mono"/>
              </a:rPr>
              <a:t> (condição);</a:t>
            </a:r>
            <a:endParaRPr lang="pt-BR" b="0" i="0" dirty="0">
              <a:solidFill>
                <a:srgbClr val="FFFFFF"/>
              </a:solidFill>
              <a:effectLst/>
              <a:latin typeface="Söhne Mono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FFFFFF"/>
              </a:solidFill>
              <a:latin typeface="Söhne Mono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2E95D3"/>
                </a:solidFill>
                <a:effectLst/>
                <a:latin typeface="Söhne Mono"/>
              </a:rPr>
              <a:t>for</a:t>
            </a:r>
            <a:r>
              <a:rPr lang="pt-BR" b="0" i="0" dirty="0">
                <a:solidFill>
                  <a:srgbClr val="FFFFFF"/>
                </a:solidFill>
                <a:effectLst/>
                <a:latin typeface="Söhne Mono"/>
              </a:rPr>
              <a:t> (inicialização; condição; atualização) { </a:t>
            </a:r>
            <a:r>
              <a:rPr lang="pt-BR" dirty="0">
                <a:solidFill>
                  <a:srgbClr val="00B050"/>
                </a:solidFill>
                <a:latin typeface="Söhne Mono"/>
              </a:rPr>
              <a:t>// Código a ser repetido </a:t>
            </a:r>
            <a:r>
              <a:rPr lang="pt-BR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  <a:endParaRPr lang="pt-BR" b="0" i="0" dirty="0">
              <a:solidFill>
                <a:srgbClr val="FFFFFF"/>
              </a:solidFill>
              <a:effectLst/>
              <a:latin typeface="Söhne Mono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FFFFFF"/>
              </a:solidFill>
              <a:latin typeface="Söhne Mono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 err="1">
                <a:solidFill>
                  <a:srgbClr val="2E95D3"/>
                </a:solidFill>
                <a:effectLst/>
                <a:latin typeface="Söhne Mono"/>
              </a:rPr>
              <a:t>foreach</a:t>
            </a:r>
            <a:r>
              <a:rPr lang="pt-BR" b="0" i="0" dirty="0">
                <a:solidFill>
                  <a:srgbClr val="FFFFFF"/>
                </a:solidFill>
                <a:effectLst/>
                <a:latin typeface="Söhne Mono"/>
              </a:rPr>
              <a:t> (tipo elemento </a:t>
            </a:r>
            <a:r>
              <a:rPr lang="pt-BR" b="0" i="0" dirty="0">
                <a:solidFill>
                  <a:srgbClr val="2E95D3"/>
                </a:solidFill>
                <a:effectLst/>
                <a:latin typeface="Söhne Mono"/>
              </a:rPr>
              <a:t>in</a:t>
            </a:r>
            <a:r>
              <a:rPr lang="pt-BR" b="0" i="0" dirty="0">
                <a:solidFill>
                  <a:srgbClr val="FFFFFF"/>
                </a:solidFill>
                <a:effectLst/>
                <a:latin typeface="Söhne Mono"/>
              </a:rPr>
              <a:t> coleção) { </a:t>
            </a:r>
            <a:r>
              <a:rPr lang="pt-BR" dirty="0">
                <a:solidFill>
                  <a:srgbClr val="00B050"/>
                </a:solidFill>
                <a:latin typeface="Söhne Mono"/>
              </a:rPr>
              <a:t>// Código a ser repetido para cada elemento na coleção </a:t>
            </a:r>
            <a:r>
              <a:rPr lang="pt-BR" b="0" i="0" dirty="0">
                <a:solidFill>
                  <a:srgbClr val="FFFFFF"/>
                </a:solidFill>
                <a:effectLst/>
                <a:latin typeface="Söhne Mono"/>
              </a:rPr>
              <a:t>}</a:t>
            </a: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7355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Obrigada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206525" y="4459650"/>
            <a:ext cx="3690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Tema | Estruturas Multidimensionais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Vetor ou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Array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336950" y="1795500"/>
            <a:ext cx="647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E1E1E1"/>
                </a:solidFill>
                <a:effectLst/>
                <a:latin typeface="Lato" panose="020F0502020204030203" pitchFamily="34" charset="0"/>
              </a:rPr>
              <a:t>Um vetor, em inglês “</a:t>
            </a:r>
            <a:r>
              <a:rPr lang="pt-BR" b="0" i="0" dirty="0" err="1">
                <a:solidFill>
                  <a:srgbClr val="E1E1E1"/>
                </a:solidFill>
                <a:effectLst/>
                <a:latin typeface="Lato" panose="020F0502020204030203" pitchFamily="34" charset="0"/>
              </a:rPr>
              <a:t>array</a:t>
            </a:r>
            <a:r>
              <a:rPr lang="pt-BR" b="0" i="0" dirty="0">
                <a:solidFill>
                  <a:srgbClr val="E1E1E1"/>
                </a:solidFill>
                <a:effectLst/>
                <a:latin typeface="Lato" panose="020F0502020204030203" pitchFamily="34" charset="0"/>
              </a:rPr>
              <a:t>”, é um agrupamento de variáveis do mesmo tipo. Esse agrupamento possui um valor fixo de quantas posições podemos armazenar</a:t>
            </a: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A34E3C-AADB-A88D-56C9-CB1D232AA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20" y="2973118"/>
            <a:ext cx="63604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vetorInteiro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B454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6F7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new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B94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5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];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vetorInteiro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B454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6F7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new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B94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{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2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3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4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5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rgbClr val="FFFFFF"/>
              </a:solidFill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Vetor ou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Array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A34E3C-AADB-A88D-56C9-CB1D232AA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489" y="1579290"/>
            <a:ext cx="636043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FFFFFF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- </a:t>
            </a:r>
            <a:r>
              <a:rPr lang="pt-BR" altLang="pt-BR" dirty="0" err="1">
                <a:solidFill>
                  <a:srgbClr val="FFFFFF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Array</a:t>
            </a:r>
            <a:r>
              <a:rPr lang="pt-BR" altLang="pt-BR" dirty="0">
                <a:solidFill>
                  <a:srgbClr val="FFFFFF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 de </a:t>
            </a:r>
            <a:r>
              <a:rPr lang="pt-BR" altLang="pt-BR" dirty="0" err="1">
                <a:solidFill>
                  <a:srgbClr val="FFFFFF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Arrays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Fira Code" panose="020B0809050000020004" pitchFamily="49" charset="0"/>
              <a:cs typeface="Fira Code" panose="020B08090500000200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>
                <a:solidFill>
                  <a:srgbClr val="FFD9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lang="en-US" dirty="0">
                <a:solidFill>
                  <a:srgbClr val="FFFFFF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[][]</a:t>
            </a:r>
            <a:r>
              <a:rPr lang="en-US" dirty="0">
                <a:solidFill>
                  <a:srgbClr val="FFD9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solidFill>
                  <a:srgbClr val="FFD9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jaggedArray</a:t>
            </a:r>
            <a:r>
              <a:rPr lang="en-US" dirty="0">
                <a:solidFill>
                  <a:srgbClr val="FFD9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US" dirty="0">
                <a:solidFill>
                  <a:srgbClr val="A6F7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new</a:t>
            </a:r>
            <a:r>
              <a:rPr lang="en-US" dirty="0">
                <a:solidFill>
                  <a:srgbClr val="FFD9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>
                <a:solidFill>
                  <a:srgbClr val="FB94FF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lang="en-US" dirty="0">
                <a:solidFill>
                  <a:srgbClr val="FFFFFF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[</a:t>
            </a:r>
            <a:r>
              <a:rPr lang="en-US" dirty="0">
                <a:solidFill>
                  <a:srgbClr val="2371FF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6</a:t>
            </a:r>
            <a:r>
              <a:rPr lang="en-US" dirty="0">
                <a:solidFill>
                  <a:srgbClr val="FFFFFF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][];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pt-BR" dirty="0">
              <a:solidFill>
                <a:srgbClr val="FFFFFF"/>
              </a:solidFill>
              <a:latin typeface="Fira Code" panose="020B0809050000020004" pitchFamily="49" charset="0"/>
              <a:cs typeface="Fira Code" panose="020B08090500000200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FFD9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6CE597-1691-88F6-477B-DAAC3E0B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489" y="2240931"/>
            <a:ext cx="2362200" cy="1485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630CA8E-BBA5-74EB-0C0B-7D0586B0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475" y="2240931"/>
            <a:ext cx="38290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5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14942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Posição em um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array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ou índice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FFF36E-453C-1B35-721E-86A2011F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2009775"/>
            <a:ext cx="36195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0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Matriz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336950" y="1795500"/>
            <a:ext cx="64701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1E1E1"/>
                </a:solidFill>
                <a:latin typeface="Lato" panose="020F0502020204030203" pitchFamily="34" charset="0"/>
              </a:rPr>
              <a:t>Uma matriz é uma coleção de elementos que são organizados em uma grade bidimensional.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 dirty="0">
              <a:solidFill>
                <a:srgbClr val="E1E1E1"/>
              </a:solidFill>
              <a:effectLst/>
              <a:latin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E1E1E1"/>
                </a:solidFill>
                <a:effectLst/>
                <a:latin typeface="Lato" panose="020F0502020204030203" pitchFamily="34" charset="0"/>
              </a:rPr>
              <a:t>A matriz é um vetor de posições horizontais e verticais</a:t>
            </a:r>
            <a:endParaRPr dirty="0">
              <a:solidFill>
                <a:srgbClr val="E1E1E1"/>
              </a:solidFill>
              <a:latin typeface="Lato" panose="020F0502020204030203" pitchFamily="34" charset="0"/>
              <a:sym typeface="Fira Code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A34E3C-AADB-A88D-56C9-CB1D232AA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20" y="2873091"/>
            <a:ext cx="6360430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[,]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matrizInteiro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pt-BR" altLang="pt-BR" dirty="0">
                <a:solidFill>
                  <a:srgbClr val="A6F7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new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BR" altLang="pt-BR" dirty="0" err="1">
                <a:solidFill>
                  <a:srgbClr val="FB94FF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[4,5]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rgbClr val="FFD950"/>
              </a:solidFill>
              <a:latin typeface="Fira Code" panose="020B0809050000020004" pitchFamily="49" charset="0"/>
              <a:cs typeface="Fira Code" panose="020B08090500000200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[,]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matrizInteiro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B454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6F7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new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B94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[,]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FFD9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2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3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4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5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},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FFD9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6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7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8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9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},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FFD9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11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12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13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14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15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},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dirty="0">
                <a:solidFill>
                  <a:srgbClr val="FFD950"/>
                </a:solidFill>
                <a:latin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16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17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18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19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2371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20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};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FFD950"/>
              </a:solidFill>
              <a:effectLst/>
              <a:latin typeface="Fira Code" panose="020B0809050000020004" pitchFamily="49" charset="0"/>
              <a:cs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FFD950"/>
              </a:solidFill>
              <a:effectLst/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04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35014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Operações e Propriedades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336950" y="762154"/>
            <a:ext cx="64701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Obtenção do comprimento do </a:t>
            </a:r>
            <a:r>
              <a:rPr lang="pt-BR" b="1" dirty="0" err="1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array</a:t>
            </a:r>
            <a:r>
              <a:rPr lang="pt-BR" b="1" dirty="0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Length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Lato" panose="020F0502020204030203" pitchFamily="34" charset="0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E1E1E1"/>
              </a:solidFill>
              <a:latin typeface="Lato" panose="020F0502020204030203" pitchFamily="34" charset="0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Copiando um </a:t>
            </a:r>
            <a:r>
              <a:rPr lang="pt-BR" b="1" dirty="0" err="1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array</a:t>
            </a:r>
            <a:r>
              <a:rPr lang="pt-BR" b="1" dirty="0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 para outro: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Clone()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E1E1E1"/>
              </a:solidFill>
              <a:latin typeface="Lato" panose="020F0502020204030203" pitchFamily="34" charset="0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Pesquisa por um valor em um </a:t>
            </a:r>
            <a:r>
              <a:rPr lang="pt-BR" dirty="0" err="1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array</a:t>
            </a:r>
            <a:endParaRPr lang="pt-BR" dirty="0">
              <a:solidFill>
                <a:srgbClr val="E1E1E1"/>
              </a:solidFill>
              <a:latin typeface="Lato" panose="020F0502020204030203" pitchFamily="34" charset="0"/>
              <a:sym typeface="Fira Code Light"/>
            </a:endParaRPr>
          </a:p>
          <a:p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Array.IndexOf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(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myArray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, 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E1E1E1"/>
              </a:solidFill>
              <a:latin typeface="Lato" panose="020F0502020204030203" pitchFamily="34" charset="0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Concatenação de dois </a:t>
            </a:r>
            <a:r>
              <a:rPr lang="pt-BR" dirty="0" err="1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arrays</a:t>
            </a:r>
            <a:endParaRPr lang="pt-BR" dirty="0">
              <a:solidFill>
                <a:srgbClr val="E1E1E1"/>
              </a:solidFill>
              <a:latin typeface="Lato" panose="020F0502020204030203" pitchFamily="34" charset="0"/>
              <a:sym typeface="Fira Code Light"/>
            </a:endParaRPr>
          </a:p>
          <a:p>
            <a:pPr marL="0" lvl="0" indent="0">
              <a:buFont typeface="Arial"/>
              <a:buNone/>
            </a:pP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myArray1.Concat(myArray2).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ToArray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E1E1E1"/>
              </a:solidFill>
              <a:latin typeface="Lato" panose="020F0502020204030203" pitchFamily="34" charset="0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Criar subconjuntos de um </a:t>
            </a:r>
            <a:r>
              <a:rPr lang="pt-BR" dirty="0" err="1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array</a:t>
            </a:r>
            <a:r>
              <a:rPr lang="pt-BR" dirty="0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 usando o método</a:t>
            </a:r>
          </a:p>
          <a:p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Array.Slice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E1E1E1"/>
              </a:solidFill>
              <a:latin typeface="Lato" panose="020F0502020204030203" pitchFamily="34" charset="0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1E1E1"/>
                </a:solidFill>
                <a:latin typeface="Lato" panose="020F0502020204030203" pitchFamily="34" charset="0"/>
                <a:sym typeface="Fira Code Light"/>
              </a:rPr>
              <a:t>- Utilização de métodos de extensão LINQ, como: 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Where, 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Select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, Sum, 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Average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, 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sym typeface="Fira Code Light"/>
              </a:rPr>
              <a:t>etc</a:t>
            </a:r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  <a:latin typeface="Lato" panose="020F0502020204030203" pitchFamily="34" charset="0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1E1E1"/>
              </a:solidFill>
              <a:latin typeface="Lato" panose="020F0502020204030203" pitchFamily="34" charset="0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198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Dictionary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268200" y="1380203"/>
            <a:ext cx="6470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 dicionário, ou </a:t>
            </a:r>
            <a:r>
              <a:rPr lang="pt-BR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dictionary</a:t>
            </a: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, possui conceito similar a uma matriz de duas posições, pois é um tipo denominado de chave-valor, a qual é estruturada com dois tipos iguais ou diferentes para utilização, sendo o primeiro para determinar a chave e o segundo o valor, possuindo a estrutura </a:t>
            </a:r>
            <a:r>
              <a:rPr lang="pt-BR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Dictionary</a:t>
            </a: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&lt;tipo, tipo&gt;,</a:t>
            </a: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E3281-2106-3D6D-B944-773C4280C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277" y="3353652"/>
            <a:ext cx="6066263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Dictionary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B454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&lt;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B454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&gt;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gentilicos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B454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A6F7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new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B94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Dictionary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B454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&lt;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B454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&gt;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();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900" dirty="0">
              <a:solidFill>
                <a:srgbClr val="FFD950"/>
              </a:solidFill>
              <a:latin typeface="Fira Code" panose="020B0809050000020004" pitchFamily="49" charset="0"/>
              <a:cs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gentilicos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C404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Add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C404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"SP"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C404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"Paulista"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gentilicos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C404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Add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C404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"PB"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D950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C4042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"Pernambucano"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Code" panose="020B0809050000020004" pitchFamily="49" charset="0"/>
                <a:cs typeface="Fira Code" panose="020B0809050000020004" pitchFamily="49" charset="0"/>
              </a:rPr>
              <a:t>);</a:t>
            </a:r>
            <a:r>
              <a:rPr kumimoji="0" lang="pt-BR" altLang="pt-B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05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277027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pt-BR" sz="1600" dirty="0">
                <a:solidFill>
                  <a:srgbClr val="A6F750"/>
                </a:solidFill>
                <a:latin typeface="Ubuntu Light"/>
              </a:rPr>
              <a:t>Estrutura de Repetição</a:t>
            </a:r>
          </a:p>
        </p:txBody>
      </p:sp>
      <p:sp>
        <p:nvSpPr>
          <p:cNvPr id="62" name="Google Shape;62;p14"/>
          <p:cNvSpPr txBox="1"/>
          <p:nvPr/>
        </p:nvSpPr>
        <p:spPr>
          <a:xfrm>
            <a:off x="1268200" y="1380203"/>
            <a:ext cx="647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São construções fundamentais em programação que permitem executar um bloco de código repetidamente com base em uma condição específica</a:t>
            </a:r>
            <a:endParaRPr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66891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433</Words>
  <Application>Microsoft Office PowerPoint</Application>
  <PresentationFormat>Apresentação na tela (16:10)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Arial</vt:lpstr>
      <vt:lpstr>Lato</vt:lpstr>
      <vt:lpstr>Ubuntu Light</vt:lpstr>
      <vt:lpstr>Söhne Mono</vt:lpstr>
      <vt:lpstr>Ubuntu</vt:lpstr>
      <vt:lpstr>Fira Code</vt:lpstr>
      <vt:lpstr>Fira Code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Fabio Rodrigues  Fonseca | Jera Capital</cp:lastModifiedBy>
  <cp:revision>6</cp:revision>
  <dcterms:modified xsi:type="dcterms:W3CDTF">2023-10-06T17:10:14Z</dcterms:modified>
</cp:coreProperties>
</file>